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24"/>
  </p:notesMasterIdLst>
  <p:handoutMasterIdLst>
    <p:handoutMasterId r:id="rId25"/>
  </p:handoutMasterIdLst>
  <p:sldIdLst>
    <p:sldId id="281" r:id="rId5"/>
    <p:sldId id="280" r:id="rId6"/>
    <p:sldId id="284" r:id="rId7"/>
    <p:sldId id="278" r:id="rId8"/>
    <p:sldId id="279" r:id="rId9"/>
    <p:sldId id="261" r:id="rId10"/>
    <p:sldId id="293" r:id="rId11"/>
    <p:sldId id="296" r:id="rId12"/>
    <p:sldId id="295" r:id="rId13"/>
    <p:sldId id="273" r:id="rId14"/>
    <p:sldId id="294" r:id="rId15"/>
    <p:sldId id="298" r:id="rId16"/>
    <p:sldId id="277" r:id="rId17"/>
    <p:sldId id="297" r:id="rId18"/>
    <p:sldId id="306" r:id="rId19"/>
    <p:sldId id="307" r:id="rId20"/>
    <p:sldId id="266" r:id="rId21"/>
    <p:sldId id="299" r:id="rId22"/>
    <p:sldId id="28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E9639D4-E3E2-4D34-9284-5A2195B3D0D7}"/>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79" autoAdjust="0"/>
  </p:normalViewPr>
  <p:slideViewPr>
    <p:cSldViewPr snapToGrid="0">
      <p:cViewPr varScale="1">
        <p:scale>
          <a:sx n="78" d="100"/>
          <a:sy n="78" d="100"/>
        </p:scale>
        <p:origin x="878" y="43"/>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1/14/2025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1/14/2025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15</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16</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17</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18</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p:cNvSpPr>
            <a:spLocks noGrp="1"/>
          </p:cNvSpPr>
          <p:nvPr>
            <p:ph type="dt" sz="half" idx="10"/>
          </p:nvPr>
        </p:nvSpPr>
        <p:spPr/>
        <p:txBody>
          <a:bodyPr/>
          <a:lstStyle/>
          <a:p>
            <a:fld id="{D6D8061D-18C3-4F4F-85EF-561633F58754}" type="datetimeFigureOut">
              <a:rPr lang="en-US" smtClean="0"/>
              <a:t>1/14/2025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p:cNvSpPr>
            <a:spLocks noGrp="1"/>
          </p:cNvSpPr>
          <p:nvPr>
            <p:ph type="tbl" sz="quarter" idx="13" hasCustomPrompt="1"/>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1/14/2025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D6D8061D-18C3-4F4F-85EF-561633F58754}" type="datetimeFigureOut">
              <a:rPr lang="en-US" smtClean="0"/>
              <a:t>1/14/2025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D6D8061D-18C3-4F4F-85EF-561633F58754}" type="datetimeFigureOut">
              <a:rPr lang="en-US" smtClean="0"/>
              <a:t>1/14/2025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p:cNvSpPr>
            <a:spLocks noGrp="1"/>
          </p:cNvSpPr>
          <p:nvPr>
            <p:ph type="tbl" sz="quarter" idx="13" hasCustomPrompt="1"/>
          </p:nvPr>
        </p:nvSpPr>
        <p:spPr>
          <a:xfrm>
            <a:off x="3483980" y="2106591"/>
            <a:ext cx="7869820" cy="4016713"/>
          </a:xfrm>
        </p:spPr>
        <p:txBody>
          <a:bodyPr/>
          <a:lstStyle/>
          <a:p>
            <a:r>
              <a:rPr lang="en-US"/>
              <a:t>Click icon to add table</a:t>
            </a:r>
            <a:endParaRPr lang="en-US" dirty="0"/>
          </a:p>
        </p:txBody>
      </p:sp>
      <p:sp>
        <p:nvSpPr>
          <p:cNvPr id="5" name="Date Placeholder 4"/>
          <p:cNvSpPr>
            <a:spLocks noGrp="1"/>
          </p:cNvSpPr>
          <p:nvPr>
            <p:ph type="dt" sz="half" idx="10"/>
          </p:nvPr>
        </p:nvSpPr>
        <p:spPr/>
        <p:txBody>
          <a:bodyPr/>
          <a:lstStyle/>
          <a:p>
            <a:fld id="{D6D8061D-18C3-4F4F-85EF-561633F58754}" type="datetimeFigureOut">
              <a:rPr lang="en-US" smtClean="0"/>
              <a:t>1/14/2025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1/14/2025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3.wdp"/></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hyperlink" Target="http://192.168.0.106:5000" TargetMode="External"/><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a:fillRect/>
          </a:stretch>
        </p:blipFill>
        <p:spPr>
          <a:xfrm>
            <a:off x="0" y="0"/>
            <a:ext cx="12192000" cy="6858000"/>
          </a:xfrm>
        </p:spPr>
      </p:pic>
      <p:sp>
        <p:nvSpPr>
          <p:cNvPr id="6" name="Title 5"/>
          <p:cNvSpPr>
            <a:spLocks noGrp="1"/>
          </p:cNvSpPr>
          <p:nvPr>
            <p:ph type="ctrTitle"/>
          </p:nvPr>
        </p:nvSpPr>
        <p:spPr>
          <a:xfrm>
            <a:off x="1806222" y="3008488"/>
            <a:ext cx="9144000" cy="1143000"/>
          </a:xfrm>
        </p:spPr>
        <p:txBody>
          <a:bodyPr/>
          <a:lstStyle/>
          <a:p>
            <a:r>
              <a:rPr lang="en-US" dirty="0"/>
              <a:t> </a:t>
            </a:r>
            <a:r>
              <a:rPr lang="en-IN" sz="4400" b="1" dirty="0">
                <a:effectLst/>
                <a:latin typeface="Arial" panose="020B0604020202020204" pitchFamily="34" charset="0"/>
              </a:rPr>
              <a:t>Skin Disorder</a:t>
            </a:r>
            <a:br>
              <a:rPr lang="en-IN" sz="4400" b="1" dirty="0">
                <a:effectLst/>
                <a:latin typeface="Arial" panose="020B0604020202020204" pitchFamily="34" charset="0"/>
              </a:rPr>
            </a:br>
            <a:r>
              <a:rPr lang="en-IN" sz="4400" b="1" dirty="0">
                <a:effectLst/>
                <a:latin typeface="Arial" panose="020B0604020202020204" pitchFamily="34" charset="0"/>
              </a:rPr>
              <a:t>prediction</a:t>
            </a:r>
            <a:br>
              <a:rPr lang="en-IN" sz="1800" dirty="0">
                <a:effectLst/>
                <a:latin typeface="Arial" panose="020B0604020202020204" pitchFamily="34" charset="0"/>
              </a:rPr>
            </a:br>
            <a:endParaRPr lang="en-US" dirty="0"/>
          </a:p>
        </p:txBody>
      </p:sp>
      <p:sp>
        <p:nvSpPr>
          <p:cNvPr id="2" name="Title 1"/>
          <p:cNvSpPr txBox="1"/>
          <p:nvPr/>
        </p:nvSpPr>
        <p:spPr>
          <a:xfrm>
            <a:off x="5479119" y="6391697"/>
            <a:ext cx="3409244" cy="649112"/>
          </a:xfrm>
          <a:prstGeom prst="rect">
            <a:avLst/>
          </a:prstGeom>
          <a:noFill/>
        </p:spPr>
        <p:txBody>
          <a:bodyPr vert="horz" lIns="91440" tIns="45720" rIns="91440" bIns="45720" rtlCol="0" anchor="b">
            <a:noAutofit/>
          </a:bodyPr>
          <a:lstStyle>
            <a:lvl1pPr algn="l"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r>
              <a:rPr lang="en-US" sz="1200" dirty="0">
                <a:solidFill>
                  <a:schemeClr val="bg1"/>
                </a:solidFill>
              </a:rPr>
              <a:t>SALMAN FARIS C P</a:t>
            </a:r>
          </a:p>
          <a:p>
            <a:endParaRPr lang="en-IN" sz="2000" b="1"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1"/>
          <p:cNvSpPr>
            <a:spLocks noGrp="1"/>
          </p:cNvSpPr>
          <p:nvPr>
            <p:ph type="subTitle" idx="1"/>
          </p:nvPr>
        </p:nvSpPr>
        <p:spPr>
          <a:xfrm>
            <a:off x="1524000" y="3087390"/>
            <a:ext cx="9144000" cy="683219"/>
          </a:xfrm>
        </p:spPr>
        <p:txBody>
          <a:bodyPr/>
          <a:lstStyle/>
          <a:p>
            <a:r>
              <a:rPr lang="en-US" dirty="0"/>
              <a:t>Model creation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456914" y="513644"/>
            <a:ext cx="6241650" cy="3474720"/>
          </a:xfrm>
          <a:noFill/>
        </p:spPr>
        <p:txBody>
          <a:bodyPr vert="horz" lIns="91440" tIns="45720" rIns="91440" bIns="45720" rtlCol="0" anchor="t">
            <a:noAutofit/>
          </a:bodyPr>
          <a:lstStyle/>
          <a:p>
            <a:pPr marL="0" indent="0" algn="ctr">
              <a:buNone/>
            </a:pPr>
            <a:r>
              <a:rPr lang="en-US" sz="2800" b="1" dirty="0"/>
              <a:t>Model Selection and Training</a:t>
            </a:r>
          </a:p>
          <a:p>
            <a:pPr>
              <a:buFont typeface="Arial" panose="020B0604020202020204" pitchFamily="34" charset="0"/>
              <a:buChar char="•"/>
            </a:pPr>
            <a:r>
              <a:rPr lang="en-US" sz="2400" dirty="0"/>
              <a:t>Machine learning algorithms used:</a:t>
            </a:r>
          </a:p>
          <a:p>
            <a:pPr marL="742950" lvl="1" indent="-285750">
              <a:buFont typeface="Arial" panose="020B0604020202020204" pitchFamily="34" charset="0"/>
              <a:buChar char="•"/>
            </a:pPr>
            <a:r>
              <a:rPr lang="en-US" sz="2400" dirty="0"/>
              <a:t>Logistic Regression</a:t>
            </a:r>
          </a:p>
          <a:p>
            <a:pPr marL="742950" lvl="1" indent="-285750">
              <a:buFont typeface="Arial" panose="020B0604020202020204" pitchFamily="34" charset="0"/>
              <a:buChar char="•"/>
            </a:pPr>
            <a:r>
              <a:rPr lang="en-US" sz="2400" dirty="0"/>
              <a:t>Decision Tree</a:t>
            </a:r>
          </a:p>
          <a:p>
            <a:pPr marL="742950" lvl="1" indent="-285750">
              <a:buFont typeface="Arial" panose="020B0604020202020204" pitchFamily="34" charset="0"/>
              <a:buChar char="•"/>
            </a:pPr>
            <a:r>
              <a:rPr lang="en-US" sz="2400" dirty="0"/>
              <a:t>Random Forest</a:t>
            </a:r>
          </a:p>
          <a:p>
            <a:pPr marL="742950" lvl="1" indent="-285750">
              <a:buFont typeface="Arial" panose="020B0604020202020204" pitchFamily="34" charset="0"/>
              <a:buChar char="•"/>
            </a:pPr>
            <a:r>
              <a:rPr lang="en-US" sz="2400" dirty="0"/>
              <a:t>SVM</a:t>
            </a:r>
          </a:p>
          <a:p>
            <a:pPr marL="742950" lvl="1" indent="-285750">
              <a:buFont typeface="Arial" panose="020B0604020202020204" pitchFamily="34" charset="0"/>
              <a:buChar char="•"/>
            </a:pPr>
            <a:r>
              <a:rPr lang="en-US" sz="2400" dirty="0"/>
              <a:t>KNN</a:t>
            </a:r>
          </a:p>
          <a:p>
            <a:pPr marL="742950" lvl="1" indent="-285750">
              <a:buFont typeface="Arial" panose="020B0604020202020204" pitchFamily="34" charset="0"/>
              <a:buChar char="•"/>
            </a:pPr>
            <a:r>
              <a:rPr lang="en-US" sz="2400" dirty="0" err="1"/>
              <a:t>GradientBoosting</a:t>
            </a:r>
            <a:endParaRPr lang="en-US" sz="2400" dirty="0"/>
          </a:p>
          <a:p>
            <a:pPr>
              <a:buFont typeface="Arial" panose="020B0604020202020204" pitchFamily="34" charset="0"/>
              <a:buChar char="•"/>
            </a:pPr>
            <a:r>
              <a:rPr lang="en-US" sz="2400" dirty="0"/>
              <a:t>Training and testing split strategy (e.g., 80/20)</a:t>
            </a:r>
          </a:p>
        </p:txBody>
      </p:sp>
      <p:pic>
        <p:nvPicPr>
          <p:cNvPr id="2" name="Picture Placeholder 7" descr="C:\Users\salma\OneDrive\Desktop\aa.pngaa"/>
          <p:cNvPicPr>
            <a:picLocks noGrp="1" noChangeAspect="1"/>
          </p:cNvPicPr>
          <p:nvPr/>
        </p:nvPicPr>
        <p:blipFill rotWithShape="1">
          <a:blip r:embed="rId3"/>
          <a:srcRect l="1190" r="1190" b="37278"/>
          <a:stretch>
            <a:fillRect/>
          </a:stretch>
        </p:blipFill>
        <p:spPr>
          <a:xfrm>
            <a:off x="0" y="0"/>
            <a:ext cx="4875530" cy="6924040"/>
          </a:xfrm>
          <a:prstGeom prst="rect">
            <a:avLst/>
          </a:prstGeom>
        </p:spPr>
      </p:pic>
      <p:sp>
        <p:nvSpPr>
          <p:cNvPr id="4" name="Picture Placeholder 3"/>
          <p:cNvSpPr>
            <a:spLocks noGrp="1"/>
          </p:cNvSpPr>
          <p:nvPr>
            <p:ph type="pic" sz="quarter" idx="10"/>
          </p:nvPr>
        </p:nvSpPr>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p:cNvPicPr>
            <a:picLocks noGrp="1" noChangeAspect="1"/>
          </p:cNvPicPr>
          <p:nvPr>
            <p:ph type="pic" sz="quarter" idx="11"/>
          </p:nvPr>
        </p:nvPicPr>
        <p:blipFill>
          <a:blip r:embed="rId2"/>
          <a:srcRect/>
          <a:stretch>
            <a:fillRect/>
          </a:stretch>
        </p:blipFill>
        <p:spPr>
          <a:xfrm>
            <a:off x="0" y="0"/>
            <a:ext cx="12192000" cy="6858000"/>
          </a:xfrm>
        </p:spPr>
      </p:pic>
      <p:sp>
        <p:nvSpPr>
          <p:cNvPr id="17" name="Title 6"/>
          <p:cNvSpPr>
            <a:spLocks noGrp="1"/>
          </p:cNvSpPr>
          <p:nvPr>
            <p:ph type="title"/>
          </p:nvPr>
        </p:nvSpPr>
        <p:spPr>
          <a:xfrm>
            <a:off x="1853394" y="0"/>
            <a:ext cx="8758162" cy="832556"/>
          </a:xfrm>
        </p:spPr>
        <p:txBody>
          <a:bodyPr/>
          <a:lstStyle/>
          <a:p>
            <a:r>
              <a:rPr lang="en-IN" dirty="0"/>
              <a:t>MODEL SELECTION</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6311" y="832556"/>
            <a:ext cx="9606845" cy="575733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448056"/>
            <a:ext cx="6172200" cy="1581912"/>
          </a:xfrm>
          <a:noFill/>
        </p:spPr>
        <p:txBody>
          <a:bodyPr anchor="b"/>
          <a:lstStyle/>
          <a:p>
            <a:r>
              <a:rPr lang="en-US" dirty="0"/>
              <a:t>MODEL SELECTION</a:t>
            </a:r>
          </a:p>
        </p:txBody>
      </p:sp>
      <p:sp>
        <p:nvSpPr>
          <p:cNvPr id="3" name="Content Placeholder 2"/>
          <p:cNvSpPr>
            <a:spLocks noGrp="1"/>
          </p:cNvSpPr>
          <p:nvPr>
            <p:ph sz="quarter" idx="14"/>
          </p:nvPr>
        </p:nvSpPr>
        <p:spPr>
          <a:xfrm>
            <a:off x="838200" y="2257063"/>
            <a:ext cx="4894006" cy="3904906"/>
          </a:xfrm>
          <a:noFill/>
        </p:spPr>
        <p:txBody>
          <a:bodyPr vert="horz" lIns="91440" tIns="45720" rIns="91440" bIns="45720" rtlCol="0" anchor="t">
            <a:normAutofit/>
          </a:bodyPr>
          <a:lstStyle/>
          <a:p>
            <a:r>
              <a:rPr lang="en-US" dirty="0"/>
              <a:t>"After comparing all models, I chose Logistic Regression as the primary model due to its simplicity, interpretability, and comparable performance to more complex models. It also generalized well on the test data without signs of overfitting."</a:t>
            </a:r>
          </a:p>
        </p:txBody>
      </p:sp>
      <p:pic>
        <p:nvPicPr>
          <p:cNvPr id="15" name="Picture Placeholder 5" descr="A person looking at blueprints on a brick wall"/>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a:fillRect/>
          </a:stretch>
        </p:blipFill>
        <p:spPr>
          <a:xfrm>
            <a:off x="7500938" y="-22225"/>
            <a:ext cx="4714875" cy="6880225"/>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p:cNvPicPr>
            <a:picLocks noGrp="1" noChangeAspect="1"/>
          </p:cNvPicPr>
          <p:nvPr>
            <p:ph type="pic" sz="quarter" idx="11"/>
          </p:nvPr>
        </p:nvPicPr>
        <p:blipFill>
          <a:blip r:embed="rId2"/>
          <a:srcRect/>
          <a:stretch>
            <a:fillRect/>
          </a:stretch>
        </p:blipFill>
        <p:spPr>
          <a:xfrm>
            <a:off x="0" y="0"/>
            <a:ext cx="12192000" cy="6858000"/>
          </a:xfrm>
        </p:spPr>
      </p:pic>
      <p:sp>
        <p:nvSpPr>
          <p:cNvPr id="17" name="Title 6"/>
          <p:cNvSpPr>
            <a:spLocks noGrp="1"/>
          </p:cNvSpPr>
          <p:nvPr>
            <p:ph type="title"/>
          </p:nvPr>
        </p:nvSpPr>
        <p:spPr>
          <a:xfrm>
            <a:off x="2559059" y="-81844"/>
            <a:ext cx="7917030" cy="855133"/>
          </a:xfrm>
        </p:spPr>
        <p:txBody>
          <a:bodyPr/>
          <a:lstStyle/>
          <a:p>
            <a:r>
              <a:rPr lang="en-IN" dirty="0"/>
              <a:t>LOGISTIC REGRESSION </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167762"/>
            <a:ext cx="5881511" cy="529576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4489" y="1167761"/>
            <a:ext cx="5563934" cy="529576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a:fillRect/>
          </a:stretch>
        </p:blipFill>
        <p:spPr>
          <a:xfrm>
            <a:off x="0" y="0"/>
            <a:ext cx="12192000" cy="6858000"/>
          </a:xfrm>
        </p:spPr>
      </p:pic>
      <p:sp>
        <p:nvSpPr>
          <p:cNvPr id="3" name="Title 2"/>
          <p:cNvSpPr>
            <a:spLocks noGrp="1"/>
          </p:cNvSpPr>
          <p:nvPr>
            <p:ph type="ctrTitle"/>
          </p:nvPr>
        </p:nvSpPr>
        <p:spPr>
          <a:xfrm>
            <a:off x="1524000" y="2286000"/>
            <a:ext cx="9144000" cy="2286000"/>
          </a:xfrm>
        </p:spPr>
        <p:txBody>
          <a:bodyPr/>
          <a:lstStyle/>
          <a:p>
            <a:r>
              <a:rPr lang="en-IN" altLang="en-US" dirty="0">
                <a:hlinkClick r:id="rId5"/>
              </a:rPr>
              <a:t>DEPLOYMENT</a:t>
            </a:r>
            <a:r>
              <a:rPr lang="en-US" dirty="0">
                <a:hlinkClick r:id="rId5"/>
              </a:rPr>
              <a:t> </a:t>
            </a:r>
            <a:br>
              <a:rPr lang="en-US" dirty="0">
                <a:hlinkClick r:id="rId5"/>
              </a:rPr>
            </a:br>
            <a:r>
              <a:rPr lang="en-IN" altLang="en-US" dirty="0">
                <a:hlinkClick r:id="rId5"/>
              </a:rPr>
              <a:t>CLICK HERE</a:t>
            </a:r>
            <a:endParaRPr lang="en-IN"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a:fillRect/>
          </a:stretch>
        </p:blipFill>
        <p:spPr>
          <a:xfrm>
            <a:off x="0" y="57785"/>
            <a:ext cx="12192000" cy="6858000"/>
          </a:xfrm>
        </p:spPr>
      </p:pic>
      <p:pic>
        <p:nvPicPr>
          <p:cNvPr id="2" name="Picture 1" descr="Screenshot 2025-01-07 172059"/>
          <p:cNvPicPr>
            <a:picLocks noChangeAspect="1"/>
          </p:cNvPicPr>
          <p:nvPr/>
        </p:nvPicPr>
        <p:blipFill>
          <a:blip r:embed="rId5"/>
          <a:stretch>
            <a:fillRect/>
          </a:stretch>
        </p:blipFill>
        <p:spPr>
          <a:xfrm>
            <a:off x="4067175" y="178435"/>
            <a:ext cx="4090035" cy="6287770"/>
          </a:xfrm>
          <a:prstGeom prst="rect">
            <a:avLst/>
          </a:prstGeom>
        </p:spPr>
      </p:pic>
      <p:pic>
        <p:nvPicPr>
          <p:cNvPr id="3" name="Picture 2" descr="Screenshot 2025-01-07 172036"/>
          <p:cNvPicPr>
            <a:picLocks noChangeAspect="1"/>
          </p:cNvPicPr>
          <p:nvPr/>
        </p:nvPicPr>
        <p:blipFill>
          <a:blip r:embed="rId6"/>
          <a:stretch>
            <a:fillRect/>
          </a:stretch>
        </p:blipFill>
        <p:spPr>
          <a:xfrm>
            <a:off x="8252460" y="178435"/>
            <a:ext cx="3874770" cy="6287135"/>
          </a:xfrm>
          <a:prstGeom prst="rect">
            <a:avLst/>
          </a:prstGeom>
        </p:spPr>
      </p:pic>
      <p:pic>
        <p:nvPicPr>
          <p:cNvPr id="5" name="Picture 4" descr="Screenshot 2025-01-07 172025"/>
          <p:cNvPicPr>
            <a:picLocks noChangeAspect="1"/>
          </p:cNvPicPr>
          <p:nvPr/>
        </p:nvPicPr>
        <p:blipFill>
          <a:blip r:embed="rId7"/>
          <a:stretch>
            <a:fillRect/>
          </a:stretch>
        </p:blipFill>
        <p:spPr>
          <a:xfrm>
            <a:off x="142875" y="178435"/>
            <a:ext cx="3820160" cy="628777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5321" y="760871"/>
            <a:ext cx="10515600" cy="1325563"/>
          </a:xfrm>
          <a:noFill/>
        </p:spPr>
        <p:txBody>
          <a:bodyPr anchor="ctr"/>
          <a:lstStyle/>
          <a:p>
            <a:r>
              <a:rPr lang="en-US" b="1" dirty="0"/>
              <a:t>Challenges Faced</a:t>
            </a:r>
            <a:br>
              <a:rPr lang="en-US" b="1" dirty="0"/>
            </a:br>
            <a:endParaRPr lang="en-US" dirty="0"/>
          </a:p>
        </p:txBody>
      </p:sp>
      <p:sp>
        <p:nvSpPr>
          <p:cNvPr id="4" name="Content Placeholder 3"/>
          <p:cNvSpPr>
            <a:spLocks noGrp="1"/>
          </p:cNvSpPr>
          <p:nvPr>
            <p:ph sz="quarter" idx="16"/>
          </p:nvPr>
        </p:nvSpPr>
        <p:spPr>
          <a:xfrm>
            <a:off x="2088444" y="1993361"/>
            <a:ext cx="8249355" cy="1856149"/>
          </a:xfrm>
          <a:noFill/>
        </p:spPr>
        <p:txBody>
          <a:bodyPr>
            <a:normAutofit/>
          </a:bodyPr>
          <a:lstStyle/>
          <a:p>
            <a:pPr>
              <a:buFont typeface="Arial" panose="020B0604020202020204" pitchFamily="34" charset="0"/>
              <a:buChar char="•"/>
            </a:pPr>
            <a:r>
              <a:rPr lang="en-US" i="1" dirty="0"/>
              <a:t>"Some key challenges included data imbalance and the similarity between classes. To address these, I explored resampling techniques and regularization methods. Another challenge was potential data leakage, which was controlled by careful train-test splitting and feature handling."</a:t>
            </a:r>
            <a:endParaRPr lang="en-US" dirty="0"/>
          </a:p>
        </p:txBody>
      </p:sp>
      <p:sp>
        <p:nvSpPr>
          <p:cNvPr id="5" name="Rectangle 4"/>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5321" y="760871"/>
            <a:ext cx="10515600" cy="1325563"/>
          </a:xfrm>
          <a:noFill/>
        </p:spPr>
        <p:txBody>
          <a:bodyPr anchor="ctr"/>
          <a:lstStyle/>
          <a:p>
            <a:r>
              <a:rPr lang="en-US" b="1" dirty="0"/>
              <a:t>Conclusion</a:t>
            </a:r>
            <a:br>
              <a:rPr lang="en-US" b="1" dirty="0"/>
            </a:br>
            <a:br>
              <a:rPr lang="en-US" b="1" dirty="0"/>
            </a:br>
            <a:endParaRPr lang="en-US" dirty="0"/>
          </a:p>
        </p:txBody>
      </p:sp>
      <p:sp>
        <p:nvSpPr>
          <p:cNvPr id="4" name="Content Placeholder 3"/>
          <p:cNvSpPr>
            <a:spLocks noGrp="1"/>
          </p:cNvSpPr>
          <p:nvPr>
            <p:ph sz="quarter" idx="16"/>
          </p:nvPr>
        </p:nvSpPr>
        <p:spPr>
          <a:xfrm>
            <a:off x="2460978" y="2086434"/>
            <a:ext cx="8249355" cy="1856149"/>
          </a:xfrm>
          <a:noFill/>
        </p:spPr>
        <p:txBody>
          <a:bodyPr>
            <a:normAutofit/>
          </a:bodyPr>
          <a:lstStyle/>
          <a:p>
            <a:r>
              <a:rPr lang="en-US" i="1" dirty="0"/>
              <a:t>"In summary, this project developed a machine learning-based solution for skin disorder prediction using a dataset with 34 attributes. Logistic Regression was chosen for its balance between performance and simplicity. The model can aid in early diagnosis and reduce the need for invasive procedures like biopsies."</a:t>
            </a:r>
            <a:endParaRPr lang="en-US" dirty="0"/>
          </a:p>
          <a:p>
            <a:pPr>
              <a:buFont typeface="Arial" panose="020B0604020202020204" pitchFamily="34" charset="0"/>
              <a:buChar char="•"/>
            </a:pPr>
            <a:endParaRPr lang="en-US" dirty="0"/>
          </a:p>
        </p:txBody>
      </p:sp>
      <p:sp>
        <p:nvSpPr>
          <p:cNvPr id="5" name="Rectangle 4"/>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p:cNvPicPr>
            <a:picLocks noGrp="1" noChangeAspect="1"/>
          </p:cNvPicPr>
          <p:nvPr>
            <p:ph type="pic" sz="quarter" idx="11"/>
          </p:nvPr>
        </p:nvPicPr>
        <p:blipFill>
          <a:blip r:embed="rId2"/>
          <a:srcRect/>
          <a:stretch>
            <a:fillRect/>
          </a:stretch>
        </p:blipFill>
        <p:spPr>
          <a:xfrm>
            <a:off x="0" y="-146756"/>
            <a:ext cx="12192000" cy="6858000"/>
          </a:xfrm>
        </p:spPr>
      </p:pic>
      <p:sp>
        <p:nvSpPr>
          <p:cNvPr id="7" name="Title 6"/>
          <p:cNvSpPr>
            <a:spLocks noGrp="1"/>
          </p:cNvSpPr>
          <p:nvPr>
            <p:ph type="title"/>
          </p:nvPr>
        </p:nvSpPr>
        <p:spPr>
          <a:xfrm>
            <a:off x="1362437" y="400485"/>
            <a:ext cx="9467127" cy="2527911"/>
          </a:xfrm>
        </p:spPr>
        <p:txBody>
          <a:bodyPr/>
          <a:lstStyle/>
          <a:p>
            <a:r>
              <a:rPr lang="en-US" dirty="0"/>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a:fillRect/>
          </a:stretch>
        </p:blipFill>
        <p:spPr>
          <a:xfrm>
            <a:off x="0" y="0"/>
            <a:ext cx="12192000" cy="6858000"/>
          </a:xfrm>
        </p:spPr>
      </p:pic>
      <p:sp>
        <p:nvSpPr>
          <p:cNvPr id="3" name="Title 2"/>
          <p:cNvSpPr>
            <a:spLocks noGrp="1"/>
          </p:cNvSpPr>
          <p:nvPr>
            <p:ph type="ctrTitle"/>
          </p:nvPr>
        </p:nvSpPr>
        <p:spPr>
          <a:xfrm>
            <a:off x="1524000" y="2286000"/>
            <a:ext cx="9144000" cy="2286000"/>
          </a:xfrm>
        </p:spPr>
        <p:txBody>
          <a:bodyPr/>
          <a:lstStyle/>
          <a:p>
            <a:r>
              <a:rPr lang="en-US" dirty="0"/>
              <a:t>DOMAIN </a:t>
            </a:r>
            <a:br>
              <a:rPr lang="en-US" dirty="0"/>
            </a:br>
            <a:r>
              <a:rPr lang="en-US" dirty="0"/>
              <a:t>HEALTH CARE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57929" y="294836"/>
            <a:ext cx="2298962" cy="508903"/>
          </a:xfrm>
          <a:noFill/>
        </p:spPr>
        <p:txBody>
          <a:bodyPr anchor="b">
            <a:noAutofit/>
          </a:bodyPr>
          <a:lstStyle/>
          <a:p>
            <a:r>
              <a:rPr lang="en-US" dirty="0"/>
              <a:t>CONTEXT</a:t>
            </a:r>
          </a:p>
        </p:txBody>
      </p:sp>
      <p:pic>
        <p:nvPicPr>
          <p:cNvPr id="15" name="Picture Placeholder 14" descr="A group of people sitting around a table"/>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2" r="2"/>
          <a:stretch>
            <a:fillRect/>
          </a:stretch>
        </p:blipFill>
        <p:spPr>
          <a:xfrm>
            <a:off x="-28882" y="0"/>
            <a:ext cx="6115050" cy="6858000"/>
          </a:xfrm>
        </p:spPr>
      </p:pic>
      <p:sp>
        <p:nvSpPr>
          <p:cNvPr id="8" name="TextBox 7"/>
          <p:cNvSpPr txBox="1"/>
          <p:nvPr/>
        </p:nvSpPr>
        <p:spPr>
          <a:xfrm>
            <a:off x="5804255" y="961920"/>
            <a:ext cx="6115050" cy="5228996"/>
          </a:xfrm>
          <a:prstGeom prst="rect">
            <a:avLst/>
          </a:prstGeom>
          <a:noFill/>
        </p:spPr>
        <p:txBody>
          <a:bodyPr wrap="square">
            <a:spAutoFit/>
          </a:bodyPr>
          <a:lstStyle/>
          <a:p>
            <a:pPr marL="0" marR="0" algn="just">
              <a:lnSpc>
                <a:spcPct val="114000"/>
              </a:lnSpc>
              <a:spcBef>
                <a:spcPts val="1000"/>
              </a:spcBef>
              <a:spcAft>
                <a:spcPts val="1000"/>
              </a:spcAft>
            </a:pPr>
            <a:r>
              <a:rPr lang="en-US" sz="1400" dirty="0">
                <a:effectLst/>
                <a:latin typeface="Arial" panose="020B0604020202020204" pitchFamily="34" charset="0"/>
              </a:rPr>
              <a:t>This database contains 34 attributes, 33 of which are linear valued and one of them is </a:t>
            </a:r>
            <a:r>
              <a:rPr lang="en-US" sz="1400" dirty="0" err="1">
                <a:effectLst/>
                <a:latin typeface="Arial" panose="020B0604020202020204" pitchFamily="34" charset="0"/>
              </a:rPr>
              <a:t>nominal.The</a:t>
            </a:r>
            <a:r>
              <a:rPr lang="en-US" sz="1400" dirty="0">
                <a:effectLst/>
                <a:latin typeface="Arial" panose="020B0604020202020204" pitchFamily="34" charset="0"/>
              </a:rPr>
              <a:t> differential diagnosis of </a:t>
            </a:r>
            <a:r>
              <a:rPr lang="en-US" sz="1400" dirty="0" err="1">
                <a:effectLst/>
                <a:latin typeface="Arial" panose="020B0604020202020204" pitchFamily="34" charset="0"/>
              </a:rPr>
              <a:t>erythemato</a:t>
            </a:r>
            <a:r>
              <a:rPr lang="en-US" sz="1400" dirty="0">
                <a:effectLst/>
                <a:latin typeface="Arial" panose="020B0604020202020204" pitchFamily="34" charset="0"/>
              </a:rPr>
              <a:t>-squamous diseases is a real problem in dermatology. They all share the clinical features of erythema and scaling, with very little differences. The diseases in this group are </a:t>
            </a:r>
            <a:r>
              <a:rPr lang="en-US" sz="1400" b="1" dirty="0">
                <a:effectLst/>
                <a:latin typeface="Arial" panose="020B0604020202020204" pitchFamily="34" charset="0"/>
              </a:rPr>
              <a:t>psoriasis, </a:t>
            </a:r>
            <a:r>
              <a:rPr lang="en-US" sz="1400" b="1" dirty="0" err="1">
                <a:effectLst/>
                <a:latin typeface="Arial" panose="020B0604020202020204" pitchFamily="34" charset="0"/>
              </a:rPr>
              <a:t>seboreic</a:t>
            </a:r>
            <a:r>
              <a:rPr lang="en-US" sz="1400" b="1" dirty="0">
                <a:effectLst/>
                <a:latin typeface="Arial" panose="020B0604020202020204" pitchFamily="34" charset="0"/>
              </a:rPr>
              <a:t> dermatitis, lichen planus, pityriasis rosea, </a:t>
            </a:r>
            <a:r>
              <a:rPr lang="en-US" sz="1400" b="1" dirty="0" err="1">
                <a:effectLst/>
                <a:latin typeface="Arial" panose="020B0604020202020204" pitchFamily="34" charset="0"/>
              </a:rPr>
              <a:t>cronic</a:t>
            </a:r>
            <a:r>
              <a:rPr lang="en-US" sz="1400" b="1" dirty="0">
                <a:effectLst/>
                <a:latin typeface="Arial" panose="020B0604020202020204" pitchFamily="34" charset="0"/>
              </a:rPr>
              <a:t> dermatitis, and pityriasis rubra pilaris</a:t>
            </a:r>
            <a:r>
              <a:rPr lang="en-US" sz="1400" dirty="0">
                <a:effectLst/>
                <a:latin typeface="Arial" panose="020B0604020202020204" pitchFamily="34" charset="0"/>
              </a:rPr>
              <a:t>. Usually a biopsy is necessary for the diagnosis but unfortunately these diseases share many histopathological features as well. Another difficulty for the differential diagnosis is that a disease may show the features of another disease at the beginning stage and may have the characteristic features at the following stages. Patients were first evaluated clinically with 12 features. Afterwards, skin samples were taken for the evaluation of 22 histopathological features. The values of the histopathological features are determined by an analysis of the samples under a </a:t>
            </a:r>
            <a:r>
              <a:rPr lang="en-US" sz="1400" dirty="0" err="1">
                <a:effectLst/>
                <a:latin typeface="Arial" panose="020B0604020202020204" pitchFamily="34" charset="0"/>
              </a:rPr>
              <a:t>microscope.In</a:t>
            </a:r>
            <a:r>
              <a:rPr lang="en-US" sz="1400" dirty="0">
                <a:effectLst/>
                <a:latin typeface="Arial" panose="020B0604020202020204" pitchFamily="34" charset="0"/>
              </a:rPr>
              <a:t> the dataset constructed for this domain, the family history feature has the value 1 if any of these diseases has been observed in the family, and 0 otherwise. The age feature simply represents the age of the patient. Every other feature (clinical and histopathological) was given a degree in the range of 0 to 3. Here, 0 indicates that the feature was not present, 3 indicates the largest amount possible, and 1, 2 indicate the relative intermediate </a:t>
            </a:r>
            <a:r>
              <a:rPr lang="en-US" sz="1400" dirty="0" err="1">
                <a:effectLst/>
                <a:latin typeface="Arial" panose="020B0604020202020204" pitchFamily="34" charset="0"/>
              </a:rPr>
              <a:t>values.The</a:t>
            </a:r>
            <a:r>
              <a:rPr lang="en-US" sz="1400" dirty="0">
                <a:effectLst/>
                <a:latin typeface="Arial" panose="020B0604020202020204" pitchFamily="34" charset="0"/>
              </a:rPr>
              <a:t> names and id numbers of the patients were recently removed from the database.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 name="Picture Placeholder 90"/>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653" r="20653"/>
          <a:stretch>
            <a:fillRect/>
          </a:stretch>
        </p:blipFill>
        <p:spPr>
          <a:xfrm flipH="1">
            <a:off x="6111240" y="0"/>
            <a:ext cx="6080760" cy="6902450"/>
          </a:xfrm>
        </p:spPr>
      </p:pic>
      <p:sp>
        <p:nvSpPr>
          <p:cNvPr id="15" name="Subtitle 14"/>
          <p:cNvSpPr>
            <a:spLocks noGrp="1"/>
          </p:cNvSpPr>
          <p:nvPr>
            <p:ph type="subTitle" idx="1"/>
          </p:nvPr>
        </p:nvSpPr>
        <p:spPr>
          <a:xfrm>
            <a:off x="451556" y="329636"/>
            <a:ext cx="5066250" cy="690880"/>
          </a:xfrm>
        </p:spPr>
        <p:txBody>
          <a:bodyPr/>
          <a:lstStyle/>
          <a:p>
            <a:r>
              <a:rPr lang="en-IN" dirty="0"/>
              <a:t>CLASSES &amp; DISEASES </a:t>
            </a:r>
            <a:endParaRPr lang="en-US" dirty="0"/>
          </a:p>
        </p:txBody>
      </p:sp>
      <p:sp>
        <p:nvSpPr>
          <p:cNvPr id="8" name="TextBox 7"/>
          <p:cNvSpPr txBox="1"/>
          <p:nvPr/>
        </p:nvSpPr>
        <p:spPr>
          <a:xfrm>
            <a:off x="451555" y="1582810"/>
            <a:ext cx="5858933" cy="4696094"/>
          </a:xfrm>
          <a:prstGeom prst="rect">
            <a:avLst/>
          </a:prstGeom>
          <a:noFill/>
        </p:spPr>
        <p:txBody>
          <a:bodyPr wrap="square">
            <a:spAutoFit/>
          </a:bodyPr>
          <a:lstStyle/>
          <a:p>
            <a:pPr marL="0" marR="0" algn="just">
              <a:lnSpc>
                <a:spcPct val="114000"/>
              </a:lnSpc>
              <a:spcBef>
                <a:spcPts val="1000"/>
              </a:spcBef>
              <a:spcAft>
                <a:spcPts val="1000"/>
              </a:spcAft>
            </a:pPr>
            <a:r>
              <a:rPr lang="en-US" sz="3200" b="1" dirty="0">
                <a:effectLst/>
                <a:latin typeface="Arial" panose="020B0604020202020204" pitchFamily="34" charset="0"/>
              </a:rPr>
              <a:t>1 - psoriasis</a:t>
            </a:r>
          </a:p>
          <a:p>
            <a:pPr marL="0" marR="0" algn="just">
              <a:lnSpc>
                <a:spcPct val="114000"/>
              </a:lnSpc>
              <a:spcBef>
                <a:spcPts val="1000"/>
              </a:spcBef>
              <a:spcAft>
                <a:spcPts val="1000"/>
              </a:spcAft>
            </a:pPr>
            <a:r>
              <a:rPr lang="en-US" sz="3200" b="1" dirty="0">
                <a:latin typeface="Arial" panose="020B0604020202020204" pitchFamily="34" charset="0"/>
              </a:rPr>
              <a:t>2 - </a:t>
            </a:r>
            <a:r>
              <a:rPr lang="en-US" sz="3200" b="1" dirty="0" err="1">
                <a:effectLst/>
                <a:latin typeface="Arial" panose="020B0604020202020204" pitchFamily="34" charset="0"/>
              </a:rPr>
              <a:t>seboreic</a:t>
            </a:r>
            <a:r>
              <a:rPr lang="en-US" sz="3200" b="1" dirty="0">
                <a:effectLst/>
                <a:latin typeface="Arial" panose="020B0604020202020204" pitchFamily="34" charset="0"/>
              </a:rPr>
              <a:t> dermatitis</a:t>
            </a:r>
          </a:p>
          <a:p>
            <a:pPr marL="0" marR="0" algn="just">
              <a:lnSpc>
                <a:spcPct val="114000"/>
              </a:lnSpc>
              <a:spcBef>
                <a:spcPts val="1000"/>
              </a:spcBef>
              <a:spcAft>
                <a:spcPts val="1000"/>
              </a:spcAft>
            </a:pPr>
            <a:r>
              <a:rPr lang="en-US" sz="3200" b="1" dirty="0">
                <a:latin typeface="Arial" panose="020B0604020202020204" pitchFamily="34" charset="0"/>
              </a:rPr>
              <a:t>3 - </a:t>
            </a:r>
            <a:r>
              <a:rPr lang="en-US" sz="3200" b="1" dirty="0">
                <a:effectLst/>
                <a:latin typeface="Arial" panose="020B0604020202020204" pitchFamily="34" charset="0"/>
              </a:rPr>
              <a:t>lichen planus</a:t>
            </a:r>
          </a:p>
          <a:p>
            <a:pPr marL="0" marR="0" algn="just">
              <a:lnSpc>
                <a:spcPct val="114000"/>
              </a:lnSpc>
              <a:spcBef>
                <a:spcPts val="1000"/>
              </a:spcBef>
              <a:spcAft>
                <a:spcPts val="1000"/>
              </a:spcAft>
            </a:pPr>
            <a:r>
              <a:rPr lang="en-US" sz="3200" b="1" dirty="0">
                <a:latin typeface="Arial" panose="020B0604020202020204" pitchFamily="34" charset="0"/>
              </a:rPr>
              <a:t>4 - </a:t>
            </a:r>
            <a:r>
              <a:rPr lang="en-US" sz="3200" b="1" dirty="0">
                <a:effectLst/>
                <a:latin typeface="Arial" panose="020B0604020202020204" pitchFamily="34" charset="0"/>
              </a:rPr>
              <a:t>pityriasis rosea</a:t>
            </a:r>
          </a:p>
          <a:p>
            <a:pPr marL="0" marR="0" algn="just">
              <a:lnSpc>
                <a:spcPct val="114000"/>
              </a:lnSpc>
              <a:spcBef>
                <a:spcPts val="1000"/>
              </a:spcBef>
              <a:spcAft>
                <a:spcPts val="1000"/>
              </a:spcAft>
            </a:pPr>
            <a:r>
              <a:rPr lang="en-US" sz="3200" b="1" dirty="0">
                <a:latin typeface="Arial" panose="020B0604020202020204" pitchFamily="34" charset="0"/>
              </a:rPr>
              <a:t>5 - </a:t>
            </a:r>
            <a:r>
              <a:rPr lang="en-US" sz="3200" b="1" dirty="0" err="1">
                <a:effectLst/>
                <a:latin typeface="Arial" panose="020B0604020202020204" pitchFamily="34" charset="0"/>
              </a:rPr>
              <a:t>cronic</a:t>
            </a:r>
            <a:r>
              <a:rPr lang="en-US" sz="3200" b="1" dirty="0">
                <a:effectLst/>
                <a:latin typeface="Arial" panose="020B0604020202020204" pitchFamily="34" charset="0"/>
              </a:rPr>
              <a:t> dermatitis</a:t>
            </a:r>
            <a:endParaRPr lang="en-US" sz="3200" b="1" dirty="0">
              <a:latin typeface="Arial" panose="020B0604020202020204" pitchFamily="34" charset="0"/>
            </a:endParaRPr>
          </a:p>
          <a:p>
            <a:pPr marL="0" marR="0" algn="just">
              <a:lnSpc>
                <a:spcPct val="114000"/>
              </a:lnSpc>
              <a:spcBef>
                <a:spcPts val="1000"/>
              </a:spcBef>
              <a:spcAft>
                <a:spcPts val="1000"/>
              </a:spcAft>
            </a:pPr>
            <a:r>
              <a:rPr lang="en-US" sz="3200" b="1" dirty="0">
                <a:effectLst/>
                <a:latin typeface="Arial" panose="020B0604020202020204" pitchFamily="34" charset="0"/>
              </a:rPr>
              <a:t>6 - pityriasis rubra pilaris.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20580"/>
            <a:ext cx="10515600" cy="1325880"/>
          </a:xfrm>
          <a:noFill/>
        </p:spPr>
        <p:txBody>
          <a:bodyPr anchor="ctr"/>
          <a:lstStyle/>
          <a:p>
            <a:r>
              <a:rPr lang="en-IN" dirty="0"/>
              <a:t>ATTRIBUTE INFORMATION</a:t>
            </a:r>
            <a:endParaRPr lang="en-US" dirty="0"/>
          </a:p>
        </p:txBody>
      </p:sp>
      <p:sp>
        <p:nvSpPr>
          <p:cNvPr id="3" name="Content Placeholder 2"/>
          <p:cNvSpPr>
            <a:spLocks noGrp="1"/>
          </p:cNvSpPr>
          <p:nvPr>
            <p:ph sz="quarter" idx="13"/>
          </p:nvPr>
        </p:nvSpPr>
        <p:spPr>
          <a:xfrm>
            <a:off x="121722" y="675217"/>
            <a:ext cx="3543163" cy="5507566"/>
          </a:xfrm>
          <a:noFill/>
        </p:spPr>
        <p:txBody>
          <a:bodyPr>
            <a:normAutofit fontScale="85000" lnSpcReduction="20000"/>
          </a:bodyPr>
          <a:lstStyle/>
          <a:p>
            <a:pPr marL="0" marR="0">
              <a:lnSpc>
                <a:spcPct val="120000"/>
              </a:lnSpc>
              <a:spcBef>
                <a:spcPts val="1000"/>
              </a:spcBef>
              <a:spcAft>
                <a:spcPts val="1000"/>
              </a:spcAft>
            </a:pPr>
            <a:r>
              <a:rPr lang="en-IN" sz="1800" b="1" dirty="0">
                <a:effectLst/>
                <a:latin typeface="Arial" panose="020B0604020202020204" pitchFamily="34" charset="0"/>
              </a:rPr>
              <a:t>1: erythema</a:t>
            </a:r>
          </a:p>
          <a:p>
            <a:pPr marL="0" marR="0">
              <a:lnSpc>
                <a:spcPct val="120000"/>
              </a:lnSpc>
              <a:spcBef>
                <a:spcPts val="1000"/>
              </a:spcBef>
              <a:spcAft>
                <a:spcPts val="1000"/>
              </a:spcAft>
            </a:pPr>
            <a:r>
              <a:rPr lang="en-IN" sz="1800" b="1" dirty="0">
                <a:effectLst/>
                <a:latin typeface="Arial" panose="020B0604020202020204" pitchFamily="34" charset="0"/>
              </a:rPr>
              <a:t>2: scaling</a:t>
            </a:r>
          </a:p>
          <a:p>
            <a:pPr marR="0">
              <a:lnSpc>
                <a:spcPct val="120000"/>
              </a:lnSpc>
              <a:spcBef>
                <a:spcPts val="1000"/>
              </a:spcBef>
              <a:spcAft>
                <a:spcPts val="1000"/>
              </a:spcAft>
            </a:pPr>
            <a:r>
              <a:rPr lang="en-IN" sz="1800" b="1" dirty="0">
                <a:effectLst/>
                <a:latin typeface="Arial" panose="020B0604020202020204" pitchFamily="34" charset="0"/>
              </a:rPr>
              <a:t>3: definite borders</a:t>
            </a:r>
          </a:p>
          <a:p>
            <a:pPr marL="0" marR="0">
              <a:lnSpc>
                <a:spcPct val="120000"/>
              </a:lnSpc>
              <a:spcBef>
                <a:spcPts val="1000"/>
              </a:spcBef>
              <a:spcAft>
                <a:spcPts val="1000"/>
              </a:spcAft>
            </a:pPr>
            <a:r>
              <a:rPr lang="en-IN" sz="1800" b="1" dirty="0">
                <a:effectLst/>
                <a:latin typeface="Arial" panose="020B0604020202020204" pitchFamily="34" charset="0"/>
              </a:rPr>
              <a:t>4: itching</a:t>
            </a:r>
          </a:p>
          <a:p>
            <a:pPr marL="0" marR="0">
              <a:lnSpc>
                <a:spcPct val="120000"/>
              </a:lnSpc>
              <a:spcBef>
                <a:spcPts val="1000"/>
              </a:spcBef>
              <a:spcAft>
                <a:spcPts val="1000"/>
              </a:spcAft>
            </a:pPr>
            <a:r>
              <a:rPr lang="en-IN" sz="1800" b="1" dirty="0">
                <a:effectLst/>
                <a:latin typeface="Arial" panose="020B0604020202020204" pitchFamily="34" charset="0"/>
              </a:rPr>
              <a:t>5: </a:t>
            </a:r>
            <a:r>
              <a:rPr lang="en-IN" sz="1800" b="1" dirty="0" err="1">
                <a:effectLst/>
                <a:latin typeface="Arial" panose="020B0604020202020204" pitchFamily="34" charset="0"/>
              </a:rPr>
              <a:t>koebner</a:t>
            </a:r>
            <a:r>
              <a:rPr lang="en-IN" sz="1800" b="1" dirty="0">
                <a:effectLst/>
                <a:latin typeface="Arial" panose="020B0604020202020204" pitchFamily="34" charset="0"/>
              </a:rPr>
              <a:t> phenomenon</a:t>
            </a:r>
          </a:p>
          <a:p>
            <a:pPr marL="0" marR="0">
              <a:lnSpc>
                <a:spcPct val="120000"/>
              </a:lnSpc>
              <a:spcBef>
                <a:spcPts val="1000"/>
              </a:spcBef>
              <a:spcAft>
                <a:spcPts val="1000"/>
              </a:spcAft>
            </a:pPr>
            <a:r>
              <a:rPr lang="en-IN" sz="1800" b="1" dirty="0">
                <a:effectLst/>
                <a:latin typeface="Arial" panose="020B0604020202020204" pitchFamily="34" charset="0"/>
              </a:rPr>
              <a:t>6: polygonal papules</a:t>
            </a:r>
          </a:p>
          <a:p>
            <a:pPr marL="0" marR="0">
              <a:lnSpc>
                <a:spcPct val="120000"/>
              </a:lnSpc>
              <a:spcBef>
                <a:spcPts val="1000"/>
              </a:spcBef>
              <a:spcAft>
                <a:spcPts val="1000"/>
              </a:spcAft>
            </a:pPr>
            <a:r>
              <a:rPr lang="en-IN" sz="1800" b="1" dirty="0">
                <a:effectLst/>
                <a:latin typeface="Arial" panose="020B0604020202020204" pitchFamily="34" charset="0"/>
              </a:rPr>
              <a:t>7: follicular papules</a:t>
            </a:r>
          </a:p>
          <a:p>
            <a:pPr marL="0" marR="0">
              <a:lnSpc>
                <a:spcPct val="120000"/>
              </a:lnSpc>
              <a:spcBef>
                <a:spcPts val="1000"/>
              </a:spcBef>
              <a:spcAft>
                <a:spcPts val="1000"/>
              </a:spcAft>
            </a:pPr>
            <a:r>
              <a:rPr lang="en-IN" sz="1800" b="1" dirty="0">
                <a:effectLst/>
                <a:latin typeface="Arial" panose="020B0604020202020204" pitchFamily="34" charset="0"/>
              </a:rPr>
              <a:t>8: oral mucosal involvement</a:t>
            </a:r>
          </a:p>
          <a:p>
            <a:pPr marL="0" marR="0">
              <a:lnSpc>
                <a:spcPct val="120000"/>
              </a:lnSpc>
              <a:spcBef>
                <a:spcPts val="1000"/>
              </a:spcBef>
              <a:spcAft>
                <a:spcPts val="1000"/>
              </a:spcAft>
            </a:pPr>
            <a:r>
              <a:rPr lang="en-IN" sz="1800" b="1" dirty="0">
                <a:effectLst/>
                <a:latin typeface="Arial" panose="020B0604020202020204" pitchFamily="34" charset="0"/>
              </a:rPr>
              <a:t>9: knee and elbow involvement</a:t>
            </a:r>
          </a:p>
          <a:p>
            <a:pPr marL="0" marR="0">
              <a:lnSpc>
                <a:spcPct val="120000"/>
              </a:lnSpc>
              <a:spcBef>
                <a:spcPts val="1000"/>
              </a:spcBef>
              <a:spcAft>
                <a:spcPts val="1000"/>
              </a:spcAft>
            </a:pPr>
            <a:r>
              <a:rPr lang="en-IN" sz="1800" b="1" dirty="0">
                <a:effectLst/>
                <a:latin typeface="Arial" panose="020B0604020202020204" pitchFamily="34" charset="0"/>
              </a:rPr>
              <a:t>10: scalp involvement</a:t>
            </a:r>
          </a:p>
          <a:p>
            <a:pPr>
              <a:lnSpc>
                <a:spcPct val="120000"/>
              </a:lnSpc>
              <a:spcAft>
                <a:spcPts val="1000"/>
              </a:spcAft>
            </a:pPr>
            <a:r>
              <a:rPr lang="en-IN" sz="1800" b="1" dirty="0">
                <a:effectLst/>
                <a:latin typeface="Arial" panose="020B0604020202020204" pitchFamily="34" charset="0"/>
              </a:rPr>
              <a:t>11: family history, (0 or 1)</a:t>
            </a:r>
          </a:p>
          <a:p>
            <a:pPr marL="0" marR="0">
              <a:lnSpc>
                <a:spcPct val="120000"/>
              </a:lnSpc>
              <a:spcBef>
                <a:spcPts val="1000"/>
              </a:spcBef>
              <a:spcAft>
                <a:spcPts val="1000"/>
              </a:spcAft>
            </a:pPr>
            <a:endParaRPr lang="en-IN" sz="1800" b="1" dirty="0">
              <a:effectLst/>
              <a:latin typeface="Arial" panose="020B0604020202020204" pitchFamily="34" charset="0"/>
            </a:endParaRPr>
          </a:p>
        </p:txBody>
      </p:sp>
      <p:sp>
        <p:nvSpPr>
          <p:cNvPr id="5" name="Rectangle 4"/>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Content Placeholder 2"/>
          <p:cNvSpPr txBox="1"/>
          <p:nvPr/>
        </p:nvSpPr>
        <p:spPr>
          <a:xfrm>
            <a:off x="3746364" y="796397"/>
            <a:ext cx="3982794" cy="5507566"/>
          </a:xfrm>
          <a:prstGeom prst="rect">
            <a:avLst/>
          </a:prstGeom>
          <a:noFill/>
        </p:spPr>
        <p:txBody>
          <a:bodyPr vert="horz" lIns="91440" tIns="45720" rIns="91440" bIns="45720" rtlCol="0">
            <a:normAutofit/>
          </a:bodyPr>
          <a:lstStyle>
            <a:lvl1pPr marL="0" indent="0" algn="l" defTabSz="914400" rtl="0" eaLnBrk="1" latinLnBrk="0" hangingPunct="1">
              <a:lnSpc>
                <a:spcPct val="9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a:lnSpc>
                <a:spcPct val="114000"/>
              </a:lnSpc>
              <a:spcBef>
                <a:spcPts val="1000"/>
              </a:spcBef>
              <a:spcAft>
                <a:spcPts val="1000"/>
              </a:spcAft>
            </a:pPr>
            <a:r>
              <a:rPr lang="en-IN" sz="1400" b="1" dirty="0">
                <a:effectLst/>
                <a:latin typeface="Arial" panose="020B0604020202020204" pitchFamily="34" charset="0"/>
              </a:rPr>
              <a:t>12: melanin incontinence</a:t>
            </a:r>
          </a:p>
          <a:p>
            <a:pPr marL="0" marR="0">
              <a:lnSpc>
                <a:spcPct val="114000"/>
              </a:lnSpc>
              <a:spcBef>
                <a:spcPts val="1000"/>
              </a:spcBef>
              <a:spcAft>
                <a:spcPts val="1000"/>
              </a:spcAft>
            </a:pPr>
            <a:r>
              <a:rPr lang="en-IN" sz="1400" b="1" dirty="0">
                <a:effectLst/>
                <a:latin typeface="Arial" panose="020B0604020202020204" pitchFamily="34" charset="0"/>
              </a:rPr>
              <a:t>13: eosinophils in the infiltrate</a:t>
            </a:r>
          </a:p>
          <a:p>
            <a:pPr marL="0" marR="0">
              <a:lnSpc>
                <a:spcPct val="114000"/>
              </a:lnSpc>
              <a:spcBef>
                <a:spcPts val="1000"/>
              </a:spcBef>
              <a:spcAft>
                <a:spcPts val="1000"/>
              </a:spcAft>
            </a:pPr>
            <a:r>
              <a:rPr lang="en-IN" sz="1400" b="1" dirty="0">
                <a:effectLst/>
                <a:latin typeface="Arial" panose="020B0604020202020204" pitchFamily="34" charset="0"/>
              </a:rPr>
              <a:t>14: PNL infiltrate</a:t>
            </a:r>
          </a:p>
          <a:p>
            <a:pPr marL="0" marR="0">
              <a:lnSpc>
                <a:spcPct val="114000"/>
              </a:lnSpc>
              <a:spcBef>
                <a:spcPts val="1000"/>
              </a:spcBef>
              <a:spcAft>
                <a:spcPts val="1000"/>
              </a:spcAft>
            </a:pPr>
            <a:r>
              <a:rPr lang="en-IN" sz="1400" b="1" dirty="0">
                <a:effectLst/>
                <a:latin typeface="Arial" panose="020B0604020202020204" pitchFamily="34" charset="0"/>
              </a:rPr>
              <a:t>15: fibrosis of the papillary dermis</a:t>
            </a:r>
          </a:p>
          <a:p>
            <a:pPr marL="0" marR="0">
              <a:lnSpc>
                <a:spcPct val="114000"/>
              </a:lnSpc>
              <a:spcBef>
                <a:spcPts val="1000"/>
              </a:spcBef>
              <a:spcAft>
                <a:spcPts val="1000"/>
              </a:spcAft>
            </a:pPr>
            <a:r>
              <a:rPr lang="en-IN" sz="1400" b="1" dirty="0">
                <a:effectLst/>
                <a:latin typeface="Arial" panose="020B0604020202020204" pitchFamily="34" charset="0"/>
              </a:rPr>
              <a:t>16: exocytosis</a:t>
            </a:r>
          </a:p>
          <a:p>
            <a:pPr marL="0" marR="0">
              <a:lnSpc>
                <a:spcPct val="114000"/>
              </a:lnSpc>
              <a:spcBef>
                <a:spcPts val="1000"/>
              </a:spcBef>
              <a:spcAft>
                <a:spcPts val="1000"/>
              </a:spcAft>
            </a:pPr>
            <a:r>
              <a:rPr lang="en-IN" sz="1400" b="1" dirty="0">
                <a:effectLst/>
                <a:latin typeface="Arial" panose="020B0604020202020204" pitchFamily="34" charset="0"/>
              </a:rPr>
              <a:t>17: acanthosis</a:t>
            </a:r>
          </a:p>
          <a:p>
            <a:pPr marL="0" marR="0">
              <a:lnSpc>
                <a:spcPct val="114000"/>
              </a:lnSpc>
              <a:spcBef>
                <a:spcPts val="1000"/>
              </a:spcBef>
              <a:spcAft>
                <a:spcPts val="1000"/>
              </a:spcAft>
            </a:pPr>
            <a:r>
              <a:rPr lang="en-IN" sz="1400" b="1" dirty="0">
                <a:effectLst/>
                <a:latin typeface="Arial" panose="020B0604020202020204" pitchFamily="34" charset="0"/>
              </a:rPr>
              <a:t>18: hyperkeratosis</a:t>
            </a:r>
          </a:p>
          <a:p>
            <a:pPr marL="0" marR="0">
              <a:lnSpc>
                <a:spcPct val="114000"/>
              </a:lnSpc>
              <a:spcBef>
                <a:spcPts val="1000"/>
              </a:spcBef>
              <a:spcAft>
                <a:spcPts val="1000"/>
              </a:spcAft>
            </a:pPr>
            <a:r>
              <a:rPr lang="en-IN" sz="1400" b="1" dirty="0">
                <a:effectLst/>
                <a:latin typeface="Arial" panose="020B0604020202020204" pitchFamily="34" charset="0"/>
              </a:rPr>
              <a:t>19: parakeratosis</a:t>
            </a:r>
          </a:p>
          <a:p>
            <a:pPr marL="0" marR="0">
              <a:lnSpc>
                <a:spcPct val="114000"/>
              </a:lnSpc>
            </a:pPr>
            <a:r>
              <a:rPr lang="en-IN" sz="1400" b="1" dirty="0">
                <a:effectLst/>
                <a:latin typeface="Arial" panose="020B0604020202020204" pitchFamily="34" charset="0"/>
              </a:rPr>
              <a:t>20: clubbing of the rete ridges</a:t>
            </a:r>
          </a:p>
          <a:p>
            <a:pPr marL="0" marR="0">
              <a:lnSpc>
                <a:spcPct val="114000"/>
              </a:lnSpc>
              <a:spcBef>
                <a:spcPts val="1000"/>
              </a:spcBef>
              <a:spcAft>
                <a:spcPts val="1000"/>
              </a:spcAft>
            </a:pPr>
            <a:r>
              <a:rPr lang="en-IN" sz="1400" b="1" dirty="0">
                <a:effectLst/>
                <a:latin typeface="Arial" panose="020B0604020202020204" pitchFamily="34" charset="0"/>
              </a:rPr>
              <a:t>21: elongation of the rete ridges</a:t>
            </a:r>
          </a:p>
          <a:p>
            <a:pPr marL="0" marR="0">
              <a:lnSpc>
                <a:spcPct val="114000"/>
              </a:lnSpc>
              <a:spcBef>
                <a:spcPts val="1000"/>
              </a:spcBef>
              <a:spcAft>
                <a:spcPts val="1000"/>
              </a:spcAft>
            </a:pPr>
            <a:r>
              <a:rPr lang="en-IN" sz="1400" b="1" dirty="0">
                <a:effectLst/>
                <a:latin typeface="Arial" panose="020B0604020202020204" pitchFamily="34" charset="0"/>
              </a:rPr>
              <a:t>22: thinning of the </a:t>
            </a:r>
            <a:r>
              <a:rPr lang="en-IN" sz="1400" b="1" dirty="0" err="1">
                <a:effectLst/>
                <a:latin typeface="Arial" panose="020B0604020202020204" pitchFamily="34" charset="0"/>
              </a:rPr>
              <a:t>suprapapillary</a:t>
            </a:r>
            <a:r>
              <a:rPr lang="en-IN" sz="1400" b="1" dirty="0">
                <a:effectLst/>
                <a:latin typeface="Arial" panose="020B0604020202020204" pitchFamily="34" charset="0"/>
              </a:rPr>
              <a:t> epidermis</a:t>
            </a:r>
          </a:p>
        </p:txBody>
      </p:sp>
      <p:sp>
        <p:nvSpPr>
          <p:cNvPr id="10" name="Content Placeholder 2"/>
          <p:cNvSpPr txBox="1"/>
          <p:nvPr/>
        </p:nvSpPr>
        <p:spPr>
          <a:xfrm>
            <a:off x="7729158" y="242361"/>
            <a:ext cx="4133280" cy="5040310"/>
          </a:xfrm>
          <a:prstGeom prst="rect">
            <a:avLst/>
          </a:prstGeom>
          <a:noFill/>
        </p:spPr>
        <p:txBody>
          <a:bodyPr vert="horz" lIns="91440" tIns="45720" rIns="91440" bIns="45720" rtlCol="0">
            <a:noAutofit/>
          </a:bodyPr>
          <a:lstStyle>
            <a:lvl1pPr marL="0" indent="0" algn="l" defTabSz="914400" rtl="0" eaLnBrk="1" latinLnBrk="0" hangingPunct="1">
              <a:lnSpc>
                <a:spcPct val="9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a:lnSpc>
                <a:spcPct val="114000"/>
              </a:lnSpc>
              <a:spcBef>
                <a:spcPts val="1000"/>
              </a:spcBef>
              <a:spcAft>
                <a:spcPts val="1000"/>
              </a:spcAft>
            </a:pPr>
            <a:endParaRPr lang="en-IN" sz="1200" b="1" dirty="0">
              <a:effectLst/>
              <a:latin typeface="Arial" panose="020B0604020202020204" pitchFamily="34" charset="0"/>
            </a:endParaRPr>
          </a:p>
          <a:p>
            <a:pPr marL="0" marR="0">
              <a:lnSpc>
                <a:spcPct val="114000"/>
              </a:lnSpc>
              <a:spcBef>
                <a:spcPts val="1000"/>
              </a:spcBef>
              <a:spcAft>
                <a:spcPts val="1000"/>
              </a:spcAft>
            </a:pPr>
            <a:r>
              <a:rPr lang="en-IN" sz="1200" b="1" dirty="0">
                <a:effectLst/>
                <a:latin typeface="Arial" panose="020B0604020202020204" pitchFamily="34" charset="0"/>
              </a:rPr>
              <a:t>23: spongiform pustule</a:t>
            </a:r>
          </a:p>
          <a:p>
            <a:pPr marL="0" marR="0">
              <a:lnSpc>
                <a:spcPct val="114000"/>
              </a:lnSpc>
              <a:spcBef>
                <a:spcPts val="1000"/>
              </a:spcBef>
              <a:spcAft>
                <a:spcPts val="1000"/>
              </a:spcAft>
            </a:pPr>
            <a:r>
              <a:rPr lang="en-IN" sz="1200" b="1" dirty="0">
                <a:effectLst/>
                <a:latin typeface="Arial" panose="020B0604020202020204" pitchFamily="34" charset="0"/>
              </a:rPr>
              <a:t>24: </a:t>
            </a:r>
            <a:r>
              <a:rPr lang="en-IN" sz="1200" b="1" dirty="0" err="1">
                <a:effectLst/>
                <a:latin typeface="Arial" panose="020B0604020202020204" pitchFamily="34" charset="0"/>
              </a:rPr>
              <a:t>munro</a:t>
            </a:r>
            <a:r>
              <a:rPr lang="en-IN" sz="1200" b="1" dirty="0">
                <a:effectLst/>
                <a:latin typeface="Arial" panose="020B0604020202020204" pitchFamily="34" charset="0"/>
              </a:rPr>
              <a:t> </a:t>
            </a:r>
            <a:r>
              <a:rPr lang="en-IN" sz="1200" b="1" dirty="0" err="1">
                <a:effectLst/>
                <a:latin typeface="Arial" panose="020B0604020202020204" pitchFamily="34" charset="0"/>
              </a:rPr>
              <a:t>microabcess</a:t>
            </a:r>
            <a:endParaRPr lang="en-IN" sz="1200" b="1" dirty="0">
              <a:effectLst/>
              <a:latin typeface="Arial" panose="020B0604020202020204" pitchFamily="34" charset="0"/>
            </a:endParaRPr>
          </a:p>
          <a:p>
            <a:pPr marL="0" marR="0">
              <a:lnSpc>
                <a:spcPct val="114000"/>
              </a:lnSpc>
              <a:spcBef>
                <a:spcPts val="1000"/>
              </a:spcBef>
              <a:spcAft>
                <a:spcPts val="1000"/>
              </a:spcAft>
            </a:pPr>
            <a:r>
              <a:rPr lang="en-IN" sz="1200" b="1" dirty="0">
                <a:effectLst/>
                <a:latin typeface="Arial" panose="020B0604020202020204" pitchFamily="34" charset="0"/>
              </a:rPr>
              <a:t>25: focal </a:t>
            </a:r>
            <a:r>
              <a:rPr lang="en-IN" sz="1200" b="1" dirty="0" err="1">
                <a:effectLst/>
                <a:latin typeface="Arial" panose="020B0604020202020204" pitchFamily="34" charset="0"/>
              </a:rPr>
              <a:t>hypergranulosis</a:t>
            </a:r>
            <a:endParaRPr lang="en-IN" sz="1200" b="1" dirty="0">
              <a:effectLst/>
              <a:latin typeface="Arial" panose="020B0604020202020204" pitchFamily="34" charset="0"/>
            </a:endParaRPr>
          </a:p>
          <a:p>
            <a:pPr marL="0" marR="0">
              <a:lnSpc>
                <a:spcPct val="114000"/>
              </a:lnSpc>
              <a:spcBef>
                <a:spcPts val="1000"/>
              </a:spcBef>
              <a:spcAft>
                <a:spcPts val="1000"/>
              </a:spcAft>
            </a:pPr>
            <a:r>
              <a:rPr lang="en-IN" sz="1200" b="1" dirty="0">
                <a:effectLst/>
                <a:latin typeface="Arial" panose="020B0604020202020204" pitchFamily="34" charset="0"/>
              </a:rPr>
              <a:t>26: disappearance of the granular layer</a:t>
            </a:r>
          </a:p>
          <a:p>
            <a:pPr marL="0" marR="0">
              <a:lnSpc>
                <a:spcPct val="114000"/>
              </a:lnSpc>
              <a:spcBef>
                <a:spcPts val="1000"/>
              </a:spcBef>
              <a:spcAft>
                <a:spcPts val="1000"/>
              </a:spcAft>
            </a:pPr>
            <a:r>
              <a:rPr lang="en-IN" sz="1200" b="1" dirty="0">
                <a:effectLst/>
                <a:latin typeface="Arial" panose="020B0604020202020204" pitchFamily="34" charset="0"/>
              </a:rPr>
              <a:t>27: vacuolisation and damage of basal layer</a:t>
            </a:r>
          </a:p>
          <a:p>
            <a:pPr marL="0" marR="0">
              <a:lnSpc>
                <a:spcPct val="114000"/>
              </a:lnSpc>
              <a:spcBef>
                <a:spcPts val="1000"/>
              </a:spcBef>
              <a:spcAft>
                <a:spcPts val="1000"/>
              </a:spcAft>
            </a:pPr>
            <a:r>
              <a:rPr lang="en-IN" sz="1200" b="1" dirty="0">
                <a:effectLst/>
                <a:latin typeface="Arial" panose="020B0604020202020204" pitchFamily="34" charset="0"/>
              </a:rPr>
              <a:t>28: spongiosis</a:t>
            </a:r>
          </a:p>
          <a:p>
            <a:pPr marL="0" marR="0">
              <a:lnSpc>
                <a:spcPct val="114000"/>
              </a:lnSpc>
              <a:spcBef>
                <a:spcPts val="1000"/>
              </a:spcBef>
              <a:spcAft>
                <a:spcPts val="1000"/>
              </a:spcAft>
            </a:pPr>
            <a:r>
              <a:rPr lang="en-IN" sz="1200" b="1" dirty="0">
                <a:effectLst/>
                <a:latin typeface="Arial" panose="020B0604020202020204" pitchFamily="34" charset="0"/>
              </a:rPr>
              <a:t>29: saw-tooth appearance of </a:t>
            </a:r>
            <a:r>
              <a:rPr lang="en-IN" sz="1200" b="1" dirty="0" err="1">
                <a:effectLst/>
                <a:latin typeface="Arial" panose="020B0604020202020204" pitchFamily="34" charset="0"/>
              </a:rPr>
              <a:t>retes</a:t>
            </a:r>
            <a:endParaRPr lang="en-IN" sz="1200" b="1" dirty="0">
              <a:effectLst/>
              <a:latin typeface="Arial" panose="020B0604020202020204" pitchFamily="34" charset="0"/>
            </a:endParaRPr>
          </a:p>
          <a:p>
            <a:pPr marL="0" marR="0">
              <a:lnSpc>
                <a:spcPct val="114000"/>
              </a:lnSpc>
              <a:spcBef>
                <a:spcPts val="1000"/>
              </a:spcBef>
              <a:spcAft>
                <a:spcPts val="1000"/>
              </a:spcAft>
            </a:pPr>
            <a:r>
              <a:rPr lang="en-IN" sz="1200" b="1" dirty="0">
                <a:effectLst/>
                <a:latin typeface="Arial" panose="020B0604020202020204" pitchFamily="34" charset="0"/>
              </a:rPr>
              <a:t>30: follicular horn plug</a:t>
            </a:r>
          </a:p>
          <a:p>
            <a:pPr marL="0" marR="0">
              <a:lnSpc>
                <a:spcPct val="114000"/>
              </a:lnSpc>
              <a:spcBef>
                <a:spcPts val="1000"/>
              </a:spcBef>
              <a:spcAft>
                <a:spcPts val="1000"/>
              </a:spcAft>
            </a:pPr>
            <a:r>
              <a:rPr lang="en-IN" sz="1200" b="1" dirty="0">
                <a:effectLst/>
                <a:latin typeface="Arial" panose="020B0604020202020204" pitchFamily="34" charset="0"/>
              </a:rPr>
              <a:t>31: perifollicular parakeratosis</a:t>
            </a:r>
          </a:p>
          <a:p>
            <a:pPr marL="0" marR="0">
              <a:lnSpc>
                <a:spcPct val="114000"/>
              </a:lnSpc>
              <a:spcBef>
                <a:spcPts val="1000"/>
              </a:spcBef>
              <a:spcAft>
                <a:spcPts val="1000"/>
              </a:spcAft>
            </a:pPr>
            <a:r>
              <a:rPr lang="en-IN" sz="1200" b="1" dirty="0">
                <a:effectLst/>
                <a:latin typeface="Arial" panose="020B0604020202020204" pitchFamily="34" charset="0"/>
              </a:rPr>
              <a:t>32: inflammatory </a:t>
            </a:r>
            <a:r>
              <a:rPr lang="en-IN" sz="1200" b="1" dirty="0" err="1">
                <a:effectLst/>
                <a:latin typeface="Arial" panose="020B0604020202020204" pitchFamily="34" charset="0"/>
              </a:rPr>
              <a:t>monoluclear</a:t>
            </a:r>
            <a:r>
              <a:rPr lang="en-IN" sz="1200" b="1" dirty="0">
                <a:effectLst/>
                <a:latin typeface="Arial" panose="020B0604020202020204" pitchFamily="34" charset="0"/>
              </a:rPr>
              <a:t> </a:t>
            </a:r>
            <a:r>
              <a:rPr lang="en-IN" sz="1200" b="1" dirty="0" err="1">
                <a:effectLst/>
                <a:latin typeface="Arial" panose="020B0604020202020204" pitchFamily="34" charset="0"/>
              </a:rPr>
              <a:t>inflitrate</a:t>
            </a:r>
            <a:endParaRPr lang="en-IN" sz="1200" b="1" dirty="0">
              <a:effectLst/>
              <a:latin typeface="Arial" panose="020B0604020202020204" pitchFamily="34" charset="0"/>
            </a:endParaRPr>
          </a:p>
          <a:p>
            <a:pPr marL="0" marR="0">
              <a:lnSpc>
                <a:spcPct val="114000"/>
              </a:lnSpc>
              <a:spcBef>
                <a:spcPts val="1000"/>
              </a:spcBef>
              <a:spcAft>
                <a:spcPts val="1000"/>
              </a:spcAft>
            </a:pPr>
            <a:r>
              <a:rPr lang="en-IN" sz="1200" b="1" dirty="0">
                <a:effectLst/>
                <a:latin typeface="Arial" panose="020B0604020202020204" pitchFamily="34" charset="0"/>
              </a:rPr>
              <a:t>33: band-like infiltrate</a:t>
            </a:r>
          </a:p>
          <a:p>
            <a:pPr marL="0" marR="0">
              <a:lnSpc>
                <a:spcPct val="114000"/>
              </a:lnSpc>
              <a:spcBef>
                <a:spcPts val="1000"/>
              </a:spcBef>
              <a:spcAft>
                <a:spcPts val="1000"/>
              </a:spcAft>
            </a:pPr>
            <a:r>
              <a:rPr lang="en-IN" sz="1200" b="1" dirty="0">
                <a:effectLst/>
                <a:latin typeface="Arial" panose="020B0604020202020204" pitchFamily="34" charset="0"/>
              </a:rPr>
              <a:t>34: Age (linear)</a:t>
            </a:r>
          </a:p>
          <a:p>
            <a:pPr marL="0" marR="0">
              <a:lnSpc>
                <a:spcPct val="114000"/>
              </a:lnSpc>
              <a:spcBef>
                <a:spcPts val="1000"/>
              </a:spcBef>
              <a:spcAft>
                <a:spcPts val="1000"/>
              </a:spcAft>
            </a:pPr>
            <a:endParaRPr lang="en-IN" b="1" dirty="0">
              <a:effectLst/>
              <a:latin typeface="Arial" panose="020B0604020202020204" pitchFamily="34" charset="0"/>
            </a:endParaRPr>
          </a:p>
        </p:txBody>
      </p:sp>
      <p:sp>
        <p:nvSpPr>
          <p:cNvPr id="13" name="Title 1"/>
          <p:cNvSpPr txBox="1"/>
          <p:nvPr/>
        </p:nvSpPr>
        <p:spPr>
          <a:xfrm>
            <a:off x="838200" y="-108903"/>
            <a:ext cx="10515600" cy="1325880"/>
          </a:xfrm>
          <a:prstGeom prst="rect">
            <a:avLst/>
          </a:prstGeom>
          <a:noFill/>
        </p:spPr>
        <p:txBody>
          <a:bodyPr vert="horz" lIns="91440" tIns="45720" rIns="91440" bIns="45720" rtlCol="0" anchor="ctr" anchorCtr="0">
            <a:noAutofit/>
          </a:bodyPr>
          <a:lstStyle>
            <a:lvl1pPr algn="ctr"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pPr marL="0" marR="0">
              <a:lnSpc>
                <a:spcPct val="114000"/>
              </a:lnSpc>
            </a:pPr>
            <a:r>
              <a:rPr lang="en-US" sz="1200" dirty="0">
                <a:effectLst/>
                <a:latin typeface="Arial" panose="020B0604020202020204" pitchFamily="34" charset="0"/>
              </a:rPr>
              <a:t>Clinical Attributes: (take values 0, 1, 2, 3, unless otherwise indicated)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7" descr="C:\Users\salma\OneDrive\Desktop\aa.pngaa"/>
          <p:cNvPicPr>
            <a:picLocks noGrp="1" noChangeAspect="1"/>
          </p:cNvPicPr>
          <p:nvPr>
            <p:ph type="pic" sz="quarter" idx="10"/>
          </p:nvPr>
        </p:nvPicPr>
        <p:blipFill rotWithShape="1">
          <a:blip r:embed="rId3"/>
          <a:srcRect l="1190" r="1190" b="37278"/>
          <a:stretch>
            <a:fillRect/>
          </a:stretch>
        </p:blipFill>
        <p:spPr>
          <a:xfrm>
            <a:off x="0" y="0"/>
            <a:ext cx="4875530" cy="6924040"/>
          </a:xfrm>
        </p:spPr>
      </p:pic>
      <p:sp>
        <p:nvSpPr>
          <p:cNvPr id="3" name="Content Placeholder 2"/>
          <p:cNvSpPr>
            <a:spLocks noGrp="1"/>
          </p:cNvSpPr>
          <p:nvPr>
            <p:ph idx="1"/>
          </p:nvPr>
        </p:nvSpPr>
        <p:spPr>
          <a:xfrm>
            <a:off x="5389181" y="1315155"/>
            <a:ext cx="6241650" cy="3474720"/>
          </a:xfrm>
          <a:noFill/>
        </p:spPr>
        <p:txBody>
          <a:bodyPr vert="horz" lIns="91440" tIns="45720" rIns="91440" bIns="45720" rtlCol="0" anchor="t">
            <a:normAutofit/>
          </a:bodyPr>
          <a:lstStyle/>
          <a:p>
            <a:pPr marL="0" indent="0" algn="ctr">
              <a:buNone/>
            </a:pPr>
            <a:r>
              <a:rPr lang="en-US" sz="2800" b="1" dirty="0"/>
              <a:t>Data Preprocessing</a:t>
            </a:r>
          </a:p>
          <a:p>
            <a:pPr>
              <a:buFont typeface="Arial" panose="020B0604020202020204" pitchFamily="34" charset="0"/>
              <a:buChar char="•"/>
            </a:pPr>
            <a:r>
              <a:rPr lang="en-US" sz="2800" dirty="0"/>
              <a:t>Handled missing values and duplicates</a:t>
            </a:r>
          </a:p>
          <a:p>
            <a:pPr>
              <a:buFont typeface="Arial" panose="020B0604020202020204" pitchFamily="34" charset="0"/>
              <a:buChar char="•"/>
            </a:pPr>
            <a:r>
              <a:rPr lang="en-US" sz="2800" dirty="0"/>
              <a:t>Scaled features (0-3)</a:t>
            </a:r>
          </a:p>
          <a:p>
            <a:pPr>
              <a:buFont typeface="Arial" panose="020B0604020202020204" pitchFamily="34" charset="0"/>
              <a:buChar char="•"/>
            </a:pPr>
            <a:r>
              <a:rPr lang="en-US" sz="2800" dirty="0"/>
              <a:t>Feature encoding if applicable</a:t>
            </a:r>
          </a:p>
        </p:txBody>
      </p:sp>
      <p:pic>
        <p:nvPicPr>
          <p:cNvPr id="2" name="Picture Placeholder 7" descr="C:\Users\salma\OneDrive\Desktop\aa.pngaa"/>
          <p:cNvPicPr>
            <a:picLocks noGrp="1" noChangeAspect="1"/>
          </p:cNvPicPr>
          <p:nvPr/>
        </p:nvPicPr>
        <p:blipFill rotWithShape="1">
          <a:blip r:embed="rId3"/>
          <a:srcRect l="1190" r="1190" b="37278"/>
          <a:stretch>
            <a:fillRect/>
          </a:stretch>
        </p:blipFill>
        <p:spPr>
          <a:xfrm>
            <a:off x="127000" y="127000"/>
            <a:ext cx="4875530" cy="69240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7" descr="C:\Users\salma\OneDrive\Desktop\aaa.jpgaaa"/>
          <p:cNvPicPr>
            <a:picLocks noGrp="1" noChangeAspect="1"/>
          </p:cNvPicPr>
          <p:nvPr>
            <p:ph type="pic" sz="quarter" idx="10"/>
          </p:nvPr>
        </p:nvPicPr>
        <p:blipFill rotWithShape="1">
          <a:blip r:embed="rId3"/>
          <a:srcRect l="20199" r="19922" b="20259"/>
          <a:stretch>
            <a:fillRect/>
          </a:stretch>
        </p:blipFill>
        <p:spPr>
          <a:xfrm>
            <a:off x="0" y="0"/>
            <a:ext cx="4928235" cy="6857365"/>
          </a:xfrm>
        </p:spPr>
      </p:pic>
      <p:sp>
        <p:nvSpPr>
          <p:cNvPr id="3" name="Content Placeholder 2"/>
          <p:cNvSpPr>
            <a:spLocks noGrp="1"/>
          </p:cNvSpPr>
          <p:nvPr>
            <p:ph idx="1"/>
          </p:nvPr>
        </p:nvSpPr>
        <p:spPr>
          <a:xfrm>
            <a:off x="5389181" y="1315155"/>
            <a:ext cx="6241650" cy="3474720"/>
          </a:xfrm>
          <a:noFill/>
        </p:spPr>
        <p:txBody>
          <a:bodyPr vert="horz" lIns="91440" tIns="45720" rIns="91440" bIns="45720" rtlCol="0" anchor="t">
            <a:normAutofit/>
          </a:bodyPr>
          <a:lstStyle/>
          <a:p>
            <a:pPr marL="0" indent="0" algn="ctr">
              <a:buNone/>
            </a:pPr>
            <a:r>
              <a:rPr lang="en-US" sz="2800" b="1" dirty="0"/>
              <a:t>Exploratory Data Analysis (EDA)</a:t>
            </a:r>
          </a:p>
          <a:p>
            <a:pPr>
              <a:buFont typeface="Arial" panose="020B0604020202020204" pitchFamily="34" charset="0"/>
              <a:buChar char="•"/>
            </a:pPr>
            <a:r>
              <a:rPr lang="en-US" sz="2800" dirty="0"/>
              <a:t>Visual insights on class distribution</a:t>
            </a:r>
          </a:p>
          <a:p>
            <a:pPr>
              <a:buFont typeface="Arial" panose="020B0604020202020204" pitchFamily="34" charset="0"/>
              <a:buChar char="•"/>
            </a:pPr>
            <a:r>
              <a:rPr lang="en-US" sz="2800" dirty="0"/>
              <a:t>Correlation between features</a:t>
            </a:r>
          </a:p>
          <a:p>
            <a:pPr>
              <a:buFont typeface="Arial" panose="020B0604020202020204" pitchFamily="34" charset="0"/>
              <a:buChar char="•"/>
            </a:pPr>
            <a:r>
              <a:rPr lang="en-US" sz="2800" dirty="0"/>
              <a:t>Key patterns discovered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p:cNvPicPr>
            <a:picLocks noGrp="1" noChangeAspect="1"/>
          </p:cNvPicPr>
          <p:nvPr>
            <p:ph type="pic" sz="quarter" idx="11"/>
          </p:nvPr>
        </p:nvPicPr>
        <p:blipFill>
          <a:blip r:embed="rId2"/>
          <a:srcRect/>
          <a:stretch>
            <a:fillRect/>
          </a:stretch>
        </p:blipFill>
        <p:spPr>
          <a:xfrm>
            <a:off x="0" y="-237067"/>
            <a:ext cx="12192000" cy="6858000"/>
          </a:xfr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2223" y="90311"/>
            <a:ext cx="3855154" cy="61780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6400" y="90311"/>
            <a:ext cx="4086577" cy="6178081"/>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023" y="90311"/>
            <a:ext cx="3934177" cy="61780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p:cNvPicPr>
            <a:picLocks noGrp="1" noChangeAspect="1"/>
          </p:cNvPicPr>
          <p:nvPr>
            <p:ph type="pic" sz="quarter" idx="11"/>
          </p:nvPr>
        </p:nvPicPr>
        <p:blipFill>
          <a:blip r:embed="rId2"/>
          <a:srcRect/>
          <a:stretch>
            <a:fillRect/>
          </a:stretch>
        </p:blipFill>
        <p:spPr>
          <a:xfrm>
            <a:off x="0" y="0"/>
            <a:ext cx="12192000" cy="6858000"/>
          </a:xfrm>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755" y="0"/>
            <a:ext cx="6400245" cy="6858000"/>
          </a:xfrm>
          <a:prstGeom prst="rect">
            <a:avLst/>
          </a:prstGeom>
        </p:spPr>
      </p:pic>
      <p:sp>
        <p:nvSpPr>
          <p:cNvPr id="17" name="Title 6"/>
          <p:cNvSpPr>
            <a:spLocks noGrp="1"/>
          </p:cNvSpPr>
          <p:nvPr>
            <p:ph type="title"/>
          </p:nvPr>
        </p:nvSpPr>
        <p:spPr>
          <a:xfrm>
            <a:off x="1046348" y="1555845"/>
            <a:ext cx="4304585" cy="2527911"/>
          </a:xfrm>
        </p:spPr>
        <p:txBody>
          <a:bodyPr/>
          <a:lstStyle/>
          <a:p>
            <a:r>
              <a:rPr lang="en-IN" dirty="0"/>
              <a:t>CORRELATION</a:t>
            </a:r>
            <a:br>
              <a:rPr lang="en-IN" dirty="0"/>
            </a:br>
            <a:r>
              <a:rPr lang="en-IN" dirty="0"/>
              <a:t>MAP</a:t>
            </a:r>
            <a:endParaRPr lang="en-US" dirty="0"/>
          </a:p>
        </p:txBody>
      </p:sp>
    </p:spTree>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C2645A-E767-4D7E-984D-234E531E4556}">
  <ds:schemaRefs/>
</ds:datastoreItem>
</file>

<file path=customXml/itemProps2.xml><?xml version="1.0" encoding="utf-8"?>
<ds:datastoreItem xmlns:ds="http://schemas.openxmlformats.org/officeDocument/2006/customXml" ds:itemID="{0F048343-1EA9-44C3-883E-652FAAF0713E}">
  <ds:schemaRefs/>
</ds:datastoreItem>
</file>

<file path=customXml/itemProps3.xml><?xml version="1.0" encoding="utf-8"?>
<ds:datastoreItem xmlns:ds="http://schemas.openxmlformats.org/officeDocument/2006/customXml" ds:itemID="{5F2A2379-DD35-4769-BFD6-4857D72F808A}">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733</Words>
  <Application>Microsoft Office PowerPoint</Application>
  <PresentationFormat>Widescreen</PresentationFormat>
  <Paragraphs>91</Paragraphs>
  <Slides>19</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Aptos</vt:lpstr>
      <vt:lpstr>Arial</vt:lpstr>
      <vt:lpstr>Calibri</vt:lpstr>
      <vt:lpstr>Calibri Light</vt:lpstr>
      <vt:lpstr>Wingdings</vt:lpstr>
      <vt:lpstr>Custom</vt:lpstr>
      <vt:lpstr> Skin Disorder prediction </vt:lpstr>
      <vt:lpstr>DOMAIN  HEALTH CARE</vt:lpstr>
      <vt:lpstr>CONTEXT</vt:lpstr>
      <vt:lpstr>PowerPoint Presentation</vt:lpstr>
      <vt:lpstr>ATTRIBUTE INFORMATION</vt:lpstr>
      <vt:lpstr>PowerPoint Presentation</vt:lpstr>
      <vt:lpstr>PowerPoint Presentation</vt:lpstr>
      <vt:lpstr>PowerPoint Presentation</vt:lpstr>
      <vt:lpstr>CORRELATION MAP</vt:lpstr>
      <vt:lpstr>PowerPoint Presentation</vt:lpstr>
      <vt:lpstr>PowerPoint Presentation</vt:lpstr>
      <vt:lpstr>MODEL SELECTION</vt:lpstr>
      <vt:lpstr>MODEL SELECTION</vt:lpstr>
      <vt:lpstr>LOGISTIC REGRESSION </vt:lpstr>
      <vt:lpstr>DEPLOYMENT  CLICK HERE</vt:lpstr>
      <vt:lpstr>PowerPoint Presentation</vt:lpstr>
      <vt:lpstr>Challenges Faced </vt:lpstr>
      <vt:lpstr>Conclusion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SALMAN FARIS</dc:creator>
  <cp:lastModifiedBy>SALMAN FARIS</cp:lastModifiedBy>
  <cp:revision>6</cp:revision>
  <dcterms:created xsi:type="dcterms:W3CDTF">2025-01-07T06:24:00Z</dcterms:created>
  <dcterms:modified xsi:type="dcterms:W3CDTF">2025-01-14T05:18:45Z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y fmtid="{D5CDD505-2E9C-101B-9397-08002B2CF9AE}" pid="4" name="ICV">
    <vt:lpwstr>DD074703521E4699A3D1F113BAF116BE_12</vt:lpwstr>
  </property>
  <property fmtid="{D5CDD505-2E9C-101B-9397-08002B2CF9AE}" pid="5" name="KSOProductBuildVer">
    <vt:lpwstr>1033-12.2.0.19805</vt:lpwstr>
  </property>
</Properties>
</file>

<file path=docProps/thumbnail.jpeg>
</file>